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649" r:id="rId2"/>
    <p:sldId id="650" r:id="rId3"/>
    <p:sldId id="651" r:id="rId4"/>
    <p:sldId id="652" r:id="rId5"/>
    <p:sldId id="653" r:id="rId6"/>
    <p:sldId id="654" r:id="rId7"/>
    <p:sldId id="655" r:id="rId8"/>
    <p:sldId id="656" r:id="rId9"/>
    <p:sldId id="657" r:id="rId10"/>
    <p:sldId id="658" r:id="rId11"/>
    <p:sldId id="659" r:id="rId12"/>
    <p:sldId id="660" r:id="rId13"/>
    <p:sldId id="661" r:id="rId14"/>
    <p:sldId id="66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DD031-12AF-4DFA-B93B-23EE8197FC81}" type="datetimeFigureOut">
              <a:rPr lang="en-US" smtClean="0"/>
              <a:t>12/08/2017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8D58B-817B-4B13-BADC-444DF1F1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D0DEB50-0B10-4A4A-85D7-08328DC5568E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697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DDF54F-F8F5-47B1-AB1A-204FC04EB117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9697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97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772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0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902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47719F2-5202-492C-9271-DF27C6E92216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9021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EFF050-FA1B-4ED8-9AB3-F6832397033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768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2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9226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1AF66F5-8F31-4492-A430-D0481C669472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9226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DF5D683-AE71-487D-9010-364E85A853D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57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4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 TaxSlayer will transfer total of last year’s refund applied to current year + NJ estimated tax payments to NJ 1040 Line 50</a:t>
            </a:r>
          </a:p>
        </p:txBody>
      </p:sp>
      <p:sp>
        <p:nvSpPr>
          <p:cNvPr id="9840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DA26A56-7170-477C-AE24-AE9BFAF66C4B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840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596395-82C6-4A00-B41B-A8BFE704E27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539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4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045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DE27A68-4EDE-4693-A7AD-F99DD6AE2424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0455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90EAB96-4D76-412A-8A3B-55B3B05C01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5996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2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025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54618A0-CFFF-4AA6-A96E-783757CC6528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025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39C0EB-42F0-4613-AACF-13E031D4A40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783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1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717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907E87F-42DA-42E3-A17D-557476BB7B64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7178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AFD44A-DA18-4E36-AFE5-3566AC30CE2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103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3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738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017C1D1-9E23-43A8-8B8F-A733FAFD1DBA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738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315BBB5-01BE-4A36-A37C-A52375BCD8A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87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5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7587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E86C864-8D59-40B9-B1E5-B2AF13ED2908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758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CCAC82B-7DFC-47CD-B31C-D9AB9E9744E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151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7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779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DC9D112-DB8C-4F38-8E90-1E82C01D926A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779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9D98C5D-151B-4180-AEEF-314A2B3F9EC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80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9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799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B8F33D9-4111-4A0A-AD4B-A537B75B0F7D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799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CBF995-4DBB-4C77-A07A-4BC07701A33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752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070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None/>
              <a:defRPr/>
            </a:pPr>
            <a:r>
              <a:rPr lang="en-US" dirty="0"/>
              <a:t> </a:t>
            </a:r>
          </a:p>
        </p:txBody>
      </p:sp>
      <p:sp>
        <p:nvSpPr>
          <p:cNvPr id="9820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2438027-FD12-41EA-AE69-A08CFA89464E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820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47C5317-4161-41F9-BD69-4FCE97F9DAB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816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6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861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05BB716-81D7-49F8-898B-203E19E82FA9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861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7A8A465-A7B6-46B5-AF14-686831F68B9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189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275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881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74CA4F-B440-4E19-8E8C-F319D2486562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9881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20938AB-5EC1-47F3-A25B-586884A378E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39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925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7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400802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1" y="6400802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3100512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33697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614662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1048811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9592146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0959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4850032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4444829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456961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2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+mn-lt"/>
                <a:cs typeface="Arial" charset="0"/>
              </a:defRPr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50" smtClean="0">
                <a:latin typeface="+mn-lt"/>
                <a:cs typeface="Arial" panose="020B0604020202020204" pitchFamily="34" charset="0"/>
              </a:defRPr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69961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Tax Payments Made &amp; Credits</a:t>
            </a: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Pub 17 Chapter 4</a:t>
            </a:r>
          </a:p>
          <a:p>
            <a:r>
              <a:rPr lang="en-US" altLang="en-US" dirty="0"/>
              <a:t>(Federal 1040-Lines 64-74)</a:t>
            </a:r>
          </a:p>
          <a:p>
            <a:r>
              <a:rPr lang="en-US" altLang="en-US" dirty="0"/>
              <a:t>(NJ 1040-Lines 48 &amp; 50)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9939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/>
          </a:bodyPr>
          <a:lstStyle/>
          <a:p>
            <a:r>
              <a:rPr lang="en-US" altLang="en-US" dirty="0"/>
              <a:t>NJ Estimated Tax Payments:  What Amounts Are Transferred Where</a:t>
            </a:r>
          </a:p>
        </p:txBody>
      </p:sp>
      <p:sp>
        <p:nvSpPr>
          <p:cNvPr id="989187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dirty="0"/>
              <a:t> Sch A Line 5a State &amp; Local Taxes includes payments </a:t>
            </a:r>
            <a:r>
              <a:rPr lang="en-US" altLang="en-US" sz="2400" u="sng" dirty="0"/>
              <a:t>made in current tax year for any year’s tax due</a:t>
            </a:r>
            <a:r>
              <a:rPr lang="en-US" altLang="en-US" sz="2400" dirty="0"/>
              <a:t>:</a:t>
            </a:r>
          </a:p>
          <a:p>
            <a:pPr lvl="1"/>
            <a:r>
              <a:rPr lang="en-US" altLang="en-US" sz="2400" dirty="0"/>
              <a:t> 2016 estimated tax payments paid in 2016 only</a:t>
            </a:r>
          </a:p>
          <a:p>
            <a:pPr lvl="2"/>
            <a:r>
              <a:rPr lang="en-US" altLang="en-US" sz="2000" dirty="0"/>
              <a:t> From State Estimated Taxes screen </a:t>
            </a:r>
          </a:p>
          <a:p>
            <a:pPr lvl="1"/>
            <a:r>
              <a:rPr lang="en-US" altLang="en-US" sz="2400" dirty="0"/>
              <a:t> Refund from 2015 return applied to 2016</a:t>
            </a:r>
          </a:p>
          <a:p>
            <a:pPr lvl="2"/>
            <a:r>
              <a:rPr lang="en-US" altLang="en-US" sz="2000" dirty="0"/>
              <a:t> From State Estimated Taxes screen</a:t>
            </a:r>
          </a:p>
          <a:p>
            <a:pPr lvl="1"/>
            <a:r>
              <a:rPr lang="en-US" altLang="en-US" sz="2400" dirty="0"/>
              <a:t> 2015 (or prior) tax payments paid in 2016</a:t>
            </a:r>
          </a:p>
          <a:p>
            <a:pPr lvl="2"/>
            <a:r>
              <a:rPr lang="en-US" altLang="en-US" sz="2000" dirty="0"/>
              <a:t> From Itemized Deductions \ Taxes You Paid screen</a:t>
            </a:r>
          </a:p>
          <a:p>
            <a:pPr lvl="1"/>
            <a:r>
              <a:rPr lang="en-US" altLang="en-US" sz="2400" dirty="0"/>
              <a:t> Final 2015 estimated tax payment paid in January 2016</a:t>
            </a:r>
          </a:p>
          <a:p>
            <a:pPr lvl="2"/>
            <a:r>
              <a:rPr lang="en-US" altLang="en-US" sz="2000" dirty="0"/>
              <a:t> From Itemized Deductions \ Taxes You Paid screen</a:t>
            </a:r>
          </a:p>
          <a:p>
            <a:r>
              <a:rPr lang="en-US" altLang="en-US" sz="2400" dirty="0"/>
              <a:t> NJ 1040 Line 50 includes payments </a:t>
            </a:r>
            <a:r>
              <a:rPr lang="en-US" altLang="en-US" sz="2400" u="sng" dirty="0"/>
              <a:t>applied to current year’s tax due</a:t>
            </a:r>
            <a:r>
              <a:rPr lang="en-US" altLang="en-US" sz="2400" b="1" u="sng" dirty="0"/>
              <a:t>, no matter when paid</a:t>
            </a:r>
            <a:r>
              <a:rPr lang="en-US" altLang="en-US" sz="2400" u="sng" dirty="0"/>
              <a:t>:</a:t>
            </a:r>
          </a:p>
          <a:p>
            <a:pPr lvl="1"/>
            <a:r>
              <a:rPr lang="en-US" altLang="en-US" sz="2400" dirty="0"/>
              <a:t> 2016 estimated tax payments paid in 2016 or 2017</a:t>
            </a:r>
          </a:p>
          <a:p>
            <a:pPr lvl="1"/>
            <a:r>
              <a:rPr lang="en-US" altLang="en-US" sz="2400" dirty="0"/>
              <a:t> Refund from 2015 return applied to 2016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900" dirty="0"/>
              <a:t> </a:t>
            </a:r>
            <a:endParaRPr lang="en-US" altLang="en-US" dirty="0"/>
          </a:p>
          <a:p>
            <a:pPr lvl="1"/>
            <a:endParaRPr lang="en-US" altLang="en-US" dirty="0"/>
          </a:p>
        </p:txBody>
      </p:sp>
      <p:pic>
        <p:nvPicPr>
          <p:cNvPr id="5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8568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2649" y="1612900"/>
            <a:ext cx="7659814" cy="4444859"/>
          </a:xfrm>
          <a:prstGeom prst="rect">
            <a:avLst/>
          </a:prstGeom>
        </p:spPr>
      </p:pic>
      <p:sp>
        <p:nvSpPr>
          <p:cNvPr id="991235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43000"/>
          </a:xfrm>
        </p:spPr>
        <p:txBody>
          <a:bodyPr>
            <a:noAutofit/>
          </a:bodyPr>
          <a:lstStyle/>
          <a:p>
            <a:r>
              <a:rPr lang="en-US" altLang="en-US" sz="3600" dirty="0"/>
              <a:t>TS – State Estimated Payments Screen – Schedule A Amount (Amounts Paid in 2016)</a:t>
            </a:r>
          </a:p>
        </p:txBody>
      </p:sp>
      <p:sp>
        <p:nvSpPr>
          <p:cNvPr id="991237" name="Oval 5"/>
          <p:cNvSpPr>
            <a:spLocks noChangeArrowheads="1"/>
          </p:cNvSpPr>
          <p:nvPr/>
        </p:nvSpPr>
        <p:spPr bwMode="auto">
          <a:xfrm>
            <a:off x="612648" y="2359694"/>
            <a:ext cx="545910" cy="31276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1238" name="Oval 9"/>
          <p:cNvSpPr>
            <a:spLocks noChangeArrowheads="1"/>
          </p:cNvSpPr>
          <p:nvPr/>
        </p:nvSpPr>
        <p:spPr bwMode="auto">
          <a:xfrm>
            <a:off x="612647" y="4942367"/>
            <a:ext cx="534537" cy="2968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60193" y="3049749"/>
            <a:ext cx="385776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TaxSlayer totals &amp; transfers to Schedule A Line 5a </a:t>
            </a:r>
          </a:p>
        </p:txBody>
      </p:sp>
      <p:sp>
        <p:nvSpPr>
          <p:cNvPr id="991244" name="Oval 5"/>
          <p:cNvSpPr>
            <a:spLocks noChangeArrowheads="1"/>
          </p:cNvSpPr>
          <p:nvPr/>
        </p:nvSpPr>
        <p:spPr bwMode="auto">
          <a:xfrm>
            <a:off x="626296" y="2929789"/>
            <a:ext cx="532262" cy="36735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1245" name="Oval 5"/>
          <p:cNvSpPr>
            <a:spLocks noChangeArrowheads="1"/>
          </p:cNvSpPr>
          <p:nvPr/>
        </p:nvSpPr>
        <p:spPr bwMode="auto">
          <a:xfrm>
            <a:off x="612647" y="3593301"/>
            <a:ext cx="545911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1246" name="Oval 5"/>
          <p:cNvSpPr>
            <a:spLocks noChangeArrowheads="1"/>
          </p:cNvSpPr>
          <p:nvPr/>
        </p:nvSpPr>
        <p:spPr bwMode="auto">
          <a:xfrm>
            <a:off x="595017" y="4226157"/>
            <a:ext cx="49132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9" name="Picture 18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14400"/>
            <a:ext cx="612648" cy="16337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363906" y="4855387"/>
            <a:ext cx="429681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Not transferred to Schedule A Line 5a</a:t>
            </a:r>
          </a:p>
          <a:p>
            <a:r>
              <a:rPr lang="en-US" b="1" dirty="0"/>
              <a:t>because it was not paid in 2016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1172203" y="5106684"/>
            <a:ext cx="1191703" cy="488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>
            <a:stCxn id="13" idx="1"/>
          </p:cNvCxnSpPr>
          <p:nvPr/>
        </p:nvCxnSpPr>
        <p:spPr bwMode="auto">
          <a:xfrm flipH="1" flipV="1">
            <a:off x="1172205" y="2575718"/>
            <a:ext cx="2187988" cy="79719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>
            <a:stCxn id="13" idx="1"/>
          </p:cNvCxnSpPr>
          <p:nvPr/>
        </p:nvCxnSpPr>
        <p:spPr bwMode="auto">
          <a:xfrm flipH="1" flipV="1">
            <a:off x="1172203" y="3187700"/>
            <a:ext cx="2187990" cy="18521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1172203" y="3398963"/>
            <a:ext cx="2187990" cy="29206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1086337" y="3441320"/>
            <a:ext cx="2273856" cy="86210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589471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2648" y="1665421"/>
            <a:ext cx="7515352" cy="4511328"/>
          </a:xfrm>
          <a:prstGeom prst="rect">
            <a:avLst/>
          </a:prstGeom>
        </p:spPr>
      </p:pic>
      <p:sp>
        <p:nvSpPr>
          <p:cNvPr id="983043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229600" cy="1143000"/>
          </a:xfrm>
        </p:spPr>
        <p:txBody>
          <a:bodyPr>
            <a:noAutofit/>
          </a:bodyPr>
          <a:lstStyle/>
          <a:p>
            <a:r>
              <a:rPr lang="en-US" altLang="en-US" sz="3000" dirty="0"/>
              <a:t>TS - NJ 1040 Line 50 – State Estimated Taxes Paid and Amount Applied from Prior Year (No Matter When Paid)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492621" y="5800299"/>
            <a:ext cx="532263" cy="3764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7148" y="5094027"/>
            <a:ext cx="5237331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Current year NJ estimated tax payments (no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matter when paid) and amount applied from 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prior year refund</a:t>
            </a:r>
          </a:p>
        </p:txBody>
      </p:sp>
      <p:cxnSp>
        <p:nvCxnSpPr>
          <p:cNvPr id="13" name="Straight Arrow Connector 12"/>
          <p:cNvCxnSpPr>
            <a:stCxn id="8" idx="3"/>
          </p:cNvCxnSpPr>
          <p:nvPr/>
        </p:nvCxnSpPr>
        <p:spPr bwMode="auto">
          <a:xfrm>
            <a:off x="6994479" y="5555692"/>
            <a:ext cx="498143" cy="32649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70705"/>
            <a:ext cx="612648" cy="163373"/>
          </a:xfrm>
          <a:prstGeom prst="rect">
            <a:avLst/>
          </a:prstGeom>
        </p:spPr>
      </p:pic>
      <p:pic>
        <p:nvPicPr>
          <p:cNvPr id="15" name="Picture 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34004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215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Refundable Credits  –  1040 Lines 66a thru 68</a:t>
            </a:r>
          </a:p>
        </p:txBody>
      </p:sp>
      <p:sp>
        <p:nvSpPr>
          <p:cNvPr id="10035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</a:t>
            </a:r>
            <a:r>
              <a:rPr lang="en-US" altLang="en-US" sz="3000" dirty="0"/>
              <a:t>Earned Income credit (Line 66a)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Since this must be calculated after all other figures are finalized, EIC is discussed in a later module</a:t>
            </a:r>
          </a:p>
          <a:p>
            <a:r>
              <a:rPr lang="en-US" altLang="en-US" dirty="0"/>
              <a:t> </a:t>
            </a:r>
            <a:r>
              <a:rPr lang="en-US" altLang="en-US" sz="3000" dirty="0"/>
              <a:t>Additional Child Tax credit (Line 67)</a:t>
            </a:r>
          </a:p>
          <a:p>
            <a:pPr lvl="1"/>
            <a:r>
              <a:rPr lang="en-US" altLang="en-US" sz="2700" dirty="0"/>
              <a:t> </a:t>
            </a:r>
            <a:r>
              <a:rPr lang="en-US" altLang="en-US" sz="2600" dirty="0"/>
              <a:t>Discussed</a:t>
            </a:r>
            <a:r>
              <a:rPr lang="en-US" altLang="en-US" sz="2700" dirty="0"/>
              <a:t> previously in Child Tax Credit module</a:t>
            </a:r>
          </a:p>
          <a:p>
            <a:r>
              <a:rPr lang="en-US" altLang="en-US" dirty="0"/>
              <a:t> </a:t>
            </a:r>
            <a:r>
              <a:rPr lang="en-US" altLang="en-US" sz="3000" dirty="0"/>
              <a:t>American Opportunity Credit (Line 68)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Since this must be calculated after all other figures are finalized, refundable AOC is discussed in a later module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63672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300" dirty="0"/>
              <a:t>Payments Made </a:t>
            </a:r>
            <a:r>
              <a:rPr lang="en-US" altLang="en-US" sz="3300"/>
              <a:t>With Extension </a:t>
            </a:r>
            <a:r>
              <a:rPr lang="en-US" altLang="en-US" sz="3300" dirty="0"/>
              <a:t>of Time To </a:t>
            </a:r>
            <a:r>
              <a:rPr lang="en-US" altLang="en-US" sz="3300"/>
              <a:t>File - Federal </a:t>
            </a:r>
            <a:r>
              <a:rPr lang="en-US" altLang="en-US" sz="3300" dirty="0"/>
              <a:t>1040 Line 70 / NJ 1040 Line 50</a:t>
            </a:r>
          </a:p>
        </p:txBody>
      </p:sp>
      <p:sp>
        <p:nvSpPr>
          <p:cNvPr id="1001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 </a:t>
            </a:r>
            <a:r>
              <a:rPr lang="en-US" altLang="en-US" sz="3000" dirty="0"/>
              <a:t>Taxpayer requests extension of time to file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Must pay estimated balance due with extension request</a:t>
            </a:r>
          </a:p>
          <a:p>
            <a:pPr lvl="1"/>
            <a:r>
              <a:rPr lang="en-US" altLang="en-US" sz="2600" dirty="0"/>
              <a:t> Must be sent by regular tax filing date</a:t>
            </a:r>
          </a:p>
          <a:p>
            <a:pPr lvl="1"/>
            <a:r>
              <a:rPr lang="en-US" altLang="en-US" sz="2600" dirty="0"/>
              <a:t> Complete Federal Form 4868 </a:t>
            </a:r>
          </a:p>
          <a:p>
            <a:pPr lvl="1"/>
            <a:r>
              <a:rPr lang="en-US" altLang="en-US" sz="2600" dirty="0"/>
              <a:t> Complete NJ Form 630</a:t>
            </a:r>
          </a:p>
          <a:p>
            <a:r>
              <a:rPr lang="en-US" altLang="en-US" dirty="0"/>
              <a:t> </a:t>
            </a:r>
            <a:r>
              <a:rPr lang="en-US" altLang="en-US" sz="3000" dirty="0"/>
              <a:t>Amount paid with extension is reported on 1040 Line 70 or NJ 1040 Line 50 when final return is filed later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Cannot be e-filed.  Must be sent via mail</a:t>
            </a:r>
          </a:p>
          <a:p>
            <a:r>
              <a:rPr lang="en-US" altLang="en-US" dirty="0"/>
              <a:t> </a:t>
            </a:r>
            <a:r>
              <a:rPr lang="en-US" altLang="en-US" sz="3000" dirty="0"/>
              <a:t>Must submit final return by </a:t>
            </a:r>
            <a:r>
              <a:rPr lang="en-US" sz="3000" dirty="0"/>
              <a:t>Oct. 15 </a:t>
            </a:r>
            <a:endParaRPr lang="en-US" altLang="en-US" sz="3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12024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Payments &amp; Credits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 </a:t>
            </a:r>
            <a:r>
              <a:rPr lang="en-US" altLang="en-US" sz="3000" dirty="0"/>
              <a:t>Can be applied against tax liability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400" dirty="0"/>
              <a:t>Federal and NJ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sz="2100" dirty="0"/>
              <a:t>Income tax withheld from W-2s, W-2Gs, 1099s, etc. </a:t>
            </a:r>
          </a:p>
          <a:p>
            <a:pPr lvl="2"/>
            <a:r>
              <a:rPr lang="en-US" altLang="en-US" sz="2100" dirty="0"/>
              <a:t> Estimated tax payments </a:t>
            </a:r>
          </a:p>
          <a:p>
            <a:pPr lvl="2"/>
            <a:r>
              <a:rPr lang="en-US" altLang="en-US" sz="2100" dirty="0"/>
              <a:t> Amounts applied from prior year’s return</a:t>
            </a:r>
          </a:p>
          <a:p>
            <a:pPr lvl="2"/>
            <a:r>
              <a:rPr lang="en-US" altLang="en-US" sz="2100" dirty="0"/>
              <a:t> Payments made with a request for extension of time to file</a:t>
            </a:r>
          </a:p>
          <a:p>
            <a:pPr lvl="2"/>
            <a:r>
              <a:rPr lang="en-US" altLang="en-US" sz="2100" dirty="0"/>
              <a:t> Earned income credit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400" dirty="0"/>
              <a:t>Federal Only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sz="2300" dirty="0"/>
              <a:t>Additional child tax credit</a:t>
            </a:r>
          </a:p>
          <a:p>
            <a:pPr lvl="2"/>
            <a:r>
              <a:rPr lang="en-US" altLang="en-US" sz="2300" dirty="0"/>
              <a:t> Refundable American Opportunity credit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400" dirty="0"/>
              <a:t>NJ Only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sz="2300" dirty="0"/>
              <a:t>Property Tax Credit</a:t>
            </a:r>
          </a:p>
          <a:p>
            <a:pPr lvl="2"/>
            <a:r>
              <a:rPr lang="en-US" altLang="en-US" sz="2300" dirty="0"/>
              <a:t> Excess UI / DI / FLI</a:t>
            </a:r>
          </a:p>
        </p:txBody>
      </p:sp>
      <p:pic>
        <p:nvPicPr>
          <p:cNvPr id="5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30634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Income Tax Withholding – </a:t>
            </a:r>
            <a:br>
              <a:rPr lang="en-US" altLang="en-US" dirty="0"/>
            </a:br>
            <a:r>
              <a:rPr lang="en-US" altLang="en-US" dirty="0"/>
              <a:t>1040 Line 64 / NJ 1040 Line 48</a:t>
            </a:r>
          </a:p>
        </p:txBody>
      </p:sp>
      <p:sp>
        <p:nvSpPr>
          <p:cNvPr id="97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</a:t>
            </a:r>
            <a:r>
              <a:rPr lang="en-US" altLang="en-US" sz="3000" dirty="0"/>
              <a:t>Collected by employer</a:t>
            </a:r>
          </a:p>
          <a:p>
            <a:r>
              <a:rPr lang="en-US" altLang="en-US" sz="3000" dirty="0"/>
              <a:t> Set aside from pensions, Social Security</a:t>
            </a:r>
          </a:p>
          <a:p>
            <a:r>
              <a:rPr lang="en-US" altLang="en-US" sz="3000" dirty="0"/>
              <a:t> Set aside from bonuses, commissions</a:t>
            </a:r>
          </a:p>
          <a:p>
            <a:r>
              <a:rPr lang="en-US" altLang="en-US" sz="3000" dirty="0"/>
              <a:t> Set aside from gambling winnings</a:t>
            </a:r>
          </a:p>
          <a:p>
            <a:pPr>
              <a:buNone/>
            </a:pPr>
            <a:endParaRPr lang="en-US" altLang="en-US" sz="3000" dirty="0"/>
          </a:p>
          <a:p>
            <a:r>
              <a:rPr lang="en-US" altLang="en-US" sz="3000" dirty="0"/>
              <a:t> TaxSlayer – automatically totals from data entry for individual forms &amp; populates on 1040 Line 64 or NJ 1040 Line 48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81325"/>
            <a:ext cx="612648" cy="163373"/>
          </a:xfrm>
          <a:prstGeom prst="rect">
            <a:avLst/>
          </a:prstGeom>
        </p:spPr>
      </p:pic>
      <p:pic>
        <p:nvPicPr>
          <p:cNvPr id="9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54774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86428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Estimated Tax Payments – </a:t>
            </a:r>
            <a:br>
              <a:rPr lang="en-US" altLang="en-US" dirty="0"/>
            </a:br>
            <a:r>
              <a:rPr lang="en-US" altLang="en-US" dirty="0"/>
              <a:t>Federal 1040 Line 65 / NJ 1040 Line 50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3000" dirty="0"/>
              <a:t> Means of tax payment for: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Self-employed</a:t>
            </a:r>
          </a:p>
          <a:p>
            <a:pPr lvl="1"/>
            <a:r>
              <a:rPr lang="en-US" altLang="en-US" sz="2600" dirty="0"/>
              <a:t> Those with investment income</a:t>
            </a:r>
          </a:p>
          <a:p>
            <a:pPr lvl="1"/>
            <a:r>
              <a:rPr lang="en-US" altLang="en-US" sz="2600" dirty="0"/>
              <a:t> Projected Federal balance due &gt; $1,000; projected NJ balance due &gt; $400</a:t>
            </a:r>
            <a:endParaRPr lang="en-US" altLang="en-US" dirty="0"/>
          </a:p>
          <a:p>
            <a:r>
              <a:rPr lang="en-US" altLang="en-US" sz="3000" dirty="0"/>
              <a:t> Payments made periodically by taxpayer (usually due on 4/15, 6/15, 9/15 and 1/15 of subsequent year - may change due to holidays)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Need to know “When” &amp; “How Much” for each 2016 estimated tax payment made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sz="3000" dirty="0">
                <a:solidFill>
                  <a:srgbClr val="FF0000"/>
                </a:solidFill>
              </a:rPr>
              <a:t>Estimated tax payments are mailed in separately from tax return</a:t>
            </a:r>
          </a:p>
          <a:p>
            <a:pPr lvl="1"/>
            <a:r>
              <a:rPr lang="en-US" altLang="en-US" dirty="0">
                <a:solidFill>
                  <a:srgbClr val="001132"/>
                </a:solidFill>
              </a:rPr>
              <a:t> </a:t>
            </a:r>
            <a:r>
              <a:rPr lang="en-US" altLang="en-US" sz="2600" dirty="0">
                <a:solidFill>
                  <a:srgbClr val="001132"/>
                </a:solidFill>
              </a:rPr>
              <a:t>Particularly important for payment due 4/15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624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Overpayment From Previous Year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</a:t>
            </a:r>
            <a:r>
              <a:rPr lang="en-US" altLang="en-US" sz="3000" dirty="0"/>
              <a:t>Could have elected to have 2015 refund applied to 2016 tax liability for both Federal and NJ</a:t>
            </a:r>
          </a:p>
          <a:p>
            <a:r>
              <a:rPr lang="en-US" altLang="en-US" sz="3000" dirty="0"/>
              <a:t> Ask taxpayer if 2015 refund was applied to 2016 taxes or check Federal and NJ 2015 tax returns</a:t>
            </a:r>
          </a:p>
          <a:p>
            <a:pPr>
              <a:buNone/>
            </a:pPr>
            <a:endParaRPr lang="en-US" altLang="en-US" dirty="0"/>
          </a:p>
          <a:p>
            <a:pPr lvl="1">
              <a:buNone/>
            </a:pPr>
            <a:r>
              <a:rPr lang="en-US" altLang="en-US" dirty="0"/>
              <a:t> </a:t>
            </a: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56978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Estimated Tax Payments Example</a:t>
            </a:r>
            <a:br>
              <a:rPr lang="en-US" altLang="en-US" dirty="0"/>
            </a:br>
            <a:r>
              <a:rPr lang="en-US" altLang="en-US" dirty="0"/>
              <a:t>Davis Family</a:t>
            </a:r>
          </a:p>
        </p:txBody>
      </p:sp>
      <p:sp>
        <p:nvSpPr>
          <p:cNvPr id="978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The Davis family made the following Federal estimated tax payments:</a:t>
            </a:r>
          </a:p>
          <a:p>
            <a:pPr lvl="1"/>
            <a:r>
              <a:rPr lang="en-US" altLang="en-US" dirty="0"/>
              <a:t> On  04/12/2016 tax payment of  $250</a:t>
            </a:r>
          </a:p>
          <a:p>
            <a:pPr lvl="1"/>
            <a:r>
              <a:rPr lang="en-US" altLang="en-US" dirty="0"/>
              <a:t> On  06/11/2016 tax payment of  $250</a:t>
            </a:r>
          </a:p>
          <a:p>
            <a:pPr lvl="1"/>
            <a:r>
              <a:rPr lang="en-US" altLang="en-US" dirty="0"/>
              <a:t> On  09/15/2016 tax payment of  $250</a:t>
            </a:r>
          </a:p>
          <a:p>
            <a:pPr lvl="1"/>
            <a:r>
              <a:rPr lang="en-US" altLang="en-US" dirty="0"/>
              <a:t> On  01/05/2017 tax payment of  $250</a:t>
            </a:r>
          </a:p>
          <a:p>
            <a:r>
              <a:rPr lang="en-US" altLang="en-US" dirty="0"/>
              <a:t> The Davis family did not choose to apply any of last  year’s refund to this year’s tax liability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7739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12900"/>
            <a:ext cx="7505700" cy="4356100"/>
          </a:xfrm>
          <a:prstGeom prst="rect">
            <a:avLst/>
          </a:prstGeom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9809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01000" cy="1420813"/>
          </a:xfrm>
        </p:spPr>
        <p:txBody>
          <a:bodyPr>
            <a:normAutofit fontScale="90000"/>
          </a:bodyPr>
          <a:lstStyle/>
          <a:p>
            <a:r>
              <a:rPr lang="en-US" altLang="en-US" sz="3100" dirty="0"/>
              <a:t>TS - Federal Estimated Taxes Paid and Amount Applied from Prior Year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Payments and Estimates \ Federal Estimated Payments for 2016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12438" y="2338475"/>
            <a:ext cx="392928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From taxpayer or prior year return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625923" y="2325512"/>
            <a:ext cx="436730" cy="40943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76834" y="3734158"/>
            <a:ext cx="387317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Federal estimated tax payments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1062654" y="2491914"/>
            <a:ext cx="749784" cy="213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1143000" y="3178062"/>
            <a:ext cx="1720186" cy="76643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4" name="Picture 13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577588" y="2928526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577588" y="3537824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529253" y="4173828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577588" y="4796130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cxnSp>
        <p:nvCxnSpPr>
          <p:cNvPr id="28" name="Straight Arrow Connector 27"/>
          <p:cNvCxnSpPr>
            <a:endCxn id="23" idx="6"/>
          </p:cNvCxnSpPr>
          <p:nvPr/>
        </p:nvCxnSpPr>
        <p:spPr bwMode="auto">
          <a:xfrm flipH="1" flipV="1">
            <a:off x="1110988" y="3728324"/>
            <a:ext cx="1765846" cy="22887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>
            <a:stCxn id="12" idx="1"/>
            <a:endCxn id="24" idx="6"/>
          </p:cNvCxnSpPr>
          <p:nvPr/>
        </p:nvCxnSpPr>
        <p:spPr bwMode="auto">
          <a:xfrm flipH="1">
            <a:off x="1062653" y="3918824"/>
            <a:ext cx="1814181" cy="44550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1076301" y="3957198"/>
            <a:ext cx="1752198" cy="100300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846366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NJ Estimated Taxes Paid and Amount Applied from Prior Year</a:t>
            </a:r>
            <a:endParaRPr lang="en-US" altLang="en-US" dirty="0"/>
          </a:p>
        </p:txBody>
      </p:sp>
      <p:sp>
        <p:nvSpPr>
          <p:cNvPr id="9850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000" dirty="0"/>
              <a:t> Enter in </a:t>
            </a:r>
            <a:r>
              <a:rPr lang="en-US" altLang="en-US" sz="3000" dirty="0">
                <a:solidFill>
                  <a:schemeClr val="accent4"/>
                </a:solidFill>
              </a:rPr>
              <a:t>Federal Section \ Payments and Estimates \ State Estimated Payments</a:t>
            </a:r>
          </a:p>
          <a:p>
            <a:r>
              <a:rPr lang="en-US" altLang="en-US" dirty="0">
                <a:solidFill>
                  <a:schemeClr val="accent4"/>
                </a:solidFill>
              </a:rPr>
              <a:t> </a:t>
            </a:r>
            <a:r>
              <a:rPr lang="en-US" altLang="en-US" sz="3000" dirty="0">
                <a:solidFill>
                  <a:schemeClr val="accent4"/>
                </a:solidFill>
              </a:rPr>
              <a:t>Report: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2016 NJ estimated tax payments paid in 2016 or January 2017 </a:t>
            </a:r>
          </a:p>
          <a:p>
            <a:pPr lvl="2"/>
            <a:r>
              <a:rPr lang="en-US" altLang="en-US" sz="2400" dirty="0"/>
              <a:t>Enter final 2016 estimated tax payment on proper line depending on whether it was paid before end of 2016 or in January 2017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Refund from 2015 tax return applied to 2016 </a:t>
            </a:r>
            <a:endParaRPr lang="en-US" altLang="en-US" sz="2600" dirty="0">
              <a:solidFill>
                <a:srgbClr val="FF0000"/>
              </a:solidFill>
            </a:endParaRPr>
          </a:p>
          <a:p>
            <a:endParaRPr lang="en-US" altLang="en-US" sz="26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pic>
        <p:nvPicPr>
          <p:cNvPr id="9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" name="Picture 9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9906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0822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599" y="1600200"/>
            <a:ext cx="7467601" cy="4724400"/>
          </a:xfrm>
          <a:prstGeom prst="rect">
            <a:avLst/>
          </a:prstGeom>
        </p:spPr>
      </p:pic>
      <p:sp>
        <p:nvSpPr>
          <p:cNvPr id="987139" name="Title 1"/>
          <p:cNvSpPr>
            <a:spLocks noGrp="1"/>
          </p:cNvSpPr>
          <p:nvPr>
            <p:ph type="title"/>
          </p:nvPr>
        </p:nvSpPr>
        <p:spPr>
          <a:xfrm>
            <a:off x="609599" y="191069"/>
            <a:ext cx="8261445" cy="1229744"/>
          </a:xfrm>
        </p:spPr>
        <p:txBody>
          <a:bodyPr>
            <a:normAutofit fontScale="90000"/>
          </a:bodyPr>
          <a:lstStyle/>
          <a:p>
            <a:r>
              <a:rPr lang="en-US" altLang="en-US" sz="2900" dirty="0"/>
              <a:t>TS - NJ Estimated Taxes Paid and Amount Applied from Prior Year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Payments and Estimates \ State Estimated Payments</a:t>
            </a:r>
            <a:endParaRPr lang="en-US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907541" y="2120046"/>
            <a:ext cx="271590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From prior year refund</a:t>
            </a: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628934" y="2177238"/>
            <a:ext cx="323566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4672" y="4330279"/>
            <a:ext cx="55626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Enter final estimated tax payment on proper line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to show if payment made before or after 12/31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05338" y="3441101"/>
            <a:ext cx="3159125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NJ estimated tax payments</a:t>
            </a:r>
          </a:p>
        </p:txBody>
      </p:sp>
      <p:pic>
        <p:nvPicPr>
          <p:cNvPr id="26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Arrow Connector 24"/>
          <p:cNvCxnSpPr/>
          <p:nvPr/>
        </p:nvCxnSpPr>
        <p:spPr bwMode="auto">
          <a:xfrm flipH="1" flipV="1">
            <a:off x="952502" y="2367738"/>
            <a:ext cx="1955039" cy="1290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3" name="Picture 22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90600"/>
            <a:ext cx="612648" cy="163373"/>
          </a:xfrm>
          <a:prstGeom prst="rect">
            <a:avLst/>
          </a:prstGeom>
        </p:spPr>
      </p:pic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28935" y="2712281"/>
            <a:ext cx="323565" cy="38834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609601" y="3254671"/>
            <a:ext cx="342900" cy="33469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609599" y="3733170"/>
            <a:ext cx="342902" cy="32728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38" name="Oval 5"/>
          <p:cNvSpPr>
            <a:spLocks noChangeArrowheads="1"/>
          </p:cNvSpPr>
          <p:nvPr/>
        </p:nvSpPr>
        <p:spPr bwMode="auto">
          <a:xfrm>
            <a:off x="628934" y="4787410"/>
            <a:ext cx="323566" cy="368309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cxnSp>
        <p:nvCxnSpPr>
          <p:cNvPr id="39" name="Straight Arrow Connector 38"/>
          <p:cNvCxnSpPr>
            <a:stCxn id="24" idx="1"/>
          </p:cNvCxnSpPr>
          <p:nvPr/>
        </p:nvCxnSpPr>
        <p:spPr bwMode="auto">
          <a:xfrm flipH="1">
            <a:off x="971835" y="3626045"/>
            <a:ext cx="2133503" cy="27076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 flipV="1">
            <a:off x="971836" y="3441101"/>
            <a:ext cx="2114167" cy="17970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stCxn id="24" idx="1"/>
          </p:cNvCxnSpPr>
          <p:nvPr/>
        </p:nvCxnSpPr>
        <p:spPr bwMode="auto">
          <a:xfrm flipH="1" flipV="1">
            <a:off x="971836" y="3031357"/>
            <a:ext cx="2133502" cy="5946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>
            <a:stCxn id="24" idx="1"/>
          </p:cNvCxnSpPr>
          <p:nvPr/>
        </p:nvCxnSpPr>
        <p:spPr bwMode="auto">
          <a:xfrm flipH="1">
            <a:off x="971835" y="3626045"/>
            <a:ext cx="2133503" cy="127254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62155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 autoUpdateAnimBg="0"/>
      <p:bldP spid="15" grpId="0" animBg="1"/>
    </p:bld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8</TotalTime>
  <Words>1024</Words>
  <Application>Microsoft Office PowerPoint</Application>
  <PresentationFormat>On-screen Show (4:3)</PresentationFormat>
  <Paragraphs>176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Verdana</vt:lpstr>
      <vt:lpstr>Wingdings</vt:lpstr>
      <vt:lpstr>NJ Template 06</vt:lpstr>
      <vt:lpstr>Tax Payments Made &amp; Credits</vt:lpstr>
      <vt:lpstr>Types of Payments &amp; Credits</vt:lpstr>
      <vt:lpstr>Income Tax Withholding –  1040 Line 64 / NJ 1040 Line 48</vt:lpstr>
      <vt:lpstr>Estimated Tax Payments –  Federal 1040 Line 65 / NJ 1040 Line 50</vt:lpstr>
      <vt:lpstr>Overpayment From Previous Year</vt:lpstr>
      <vt:lpstr>Estimated Tax Payments Example Davis Family</vt:lpstr>
      <vt:lpstr>TS - Federal Estimated Taxes Paid and Amount Applied from Prior Year Federal Section \ Payments and Estimates \ Federal Estimated Payments for 2016</vt:lpstr>
      <vt:lpstr>NJ Estimated Taxes Paid and Amount Applied from Prior Year</vt:lpstr>
      <vt:lpstr>TS - NJ Estimated Taxes Paid and Amount Applied from Prior Year Federal Section \ Payments and Estimates \ State Estimated Payments</vt:lpstr>
      <vt:lpstr>NJ Estimated Tax Payments:  What Amounts Are Transferred Where</vt:lpstr>
      <vt:lpstr>TS – State Estimated Payments Screen – Schedule A Amount (Amounts Paid in 2016)</vt:lpstr>
      <vt:lpstr>TS - NJ 1040 Line 50 – State Estimated Taxes Paid and Amount Applied from Prior Year (No Matter When Paid)</vt:lpstr>
      <vt:lpstr>Refundable Credits  –  1040 Lines 66a thru 68</vt:lpstr>
      <vt:lpstr>Payments Made With Extension of Time To File - Federal 1040 Line 70 / NJ 1040 Line 50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NJTL-00</dc:title>
  <dc:creator>Al TP4F</dc:creator>
  <cp:lastModifiedBy>Al TP4F</cp:lastModifiedBy>
  <cp:revision>4</cp:revision>
  <dcterms:created xsi:type="dcterms:W3CDTF">2017-12-08T09:50:38Z</dcterms:created>
  <dcterms:modified xsi:type="dcterms:W3CDTF">2017-12-08T10:33:12Z</dcterms:modified>
</cp:coreProperties>
</file>